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316" r:id="rId3"/>
    <p:sldId id="311" r:id="rId4"/>
    <p:sldId id="317" r:id="rId5"/>
    <p:sldId id="277" r:id="rId6"/>
    <p:sldId id="319" r:id="rId7"/>
    <p:sldId id="320" r:id="rId8"/>
    <p:sldId id="318" r:id="rId9"/>
  </p:sldIdLst>
  <p:sldSz cx="12192000" cy="6858000"/>
  <p:notesSz cx="7010400" cy="92964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38E5D"/>
    <a:srgbClr val="9D2449"/>
    <a:srgbClr val="621132"/>
    <a:srgbClr val="F1C1D0"/>
    <a:srgbClr val="D4C19C"/>
    <a:srgbClr val="ECAA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Estilo medio 2 - Énfasis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176" autoAdjust="0"/>
    <p:restoredTop sz="94255" autoAdjust="0"/>
  </p:normalViewPr>
  <p:slideViewPr>
    <p:cSldViewPr snapToGrid="0" snapToObjects="1">
      <p:cViewPr varScale="1">
        <p:scale>
          <a:sx n="70" d="100"/>
          <a:sy n="70" d="100"/>
        </p:scale>
        <p:origin x="89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CACOyM\Gr&#225;fica%20Trimestral%20de%20Avance%20IMJUVE%204Tr25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CACOyM\Gr&#225;fica%20Trimestral%20de%20Avance%20IMJUVE%204Tr25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CACOyM\Gr&#225;fica%20Trimestral%20de%20Avance%20IMJUVE%204Tr25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CACOyM\Gr&#225;fica%20Trimestral%20de%20Avance%20IMJUVE%204Tr25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USUARIO\Desktop\CACOyM\Gr&#225;fica%20Trimestral%20de%20Avance%20IMJUVE%204Tr25.xlsx" TargetMode="External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 PLANEADA Y ALCANZADA A NIVEL PROPÓSITO </a:t>
            </a:r>
          </a:p>
          <a:p>
            <a:pPr>
              <a:defRPr b="1"/>
            </a:pPr>
            <a:r>
              <a:rPr lang="es-MX" b="1" dirty="0"/>
              <a:t>CUARTO TRIMESTRE 2025</a:t>
            </a:r>
          </a:p>
          <a:p>
            <a:pPr>
              <a:defRPr b="1"/>
            </a:pPr>
            <a:r>
              <a:rPr lang="es-MX" sz="1200" b="1" dirty="0"/>
              <a:t>EN UNIDADES Y PORCENTAJE DE AVANCE</a:t>
            </a:r>
          </a:p>
        </c:rich>
      </c:tx>
      <c:layout>
        <c:manualLayout>
          <c:xMode val="edge"/>
          <c:yMode val="edge"/>
          <c:x val="0.15766898417916519"/>
          <c:y val="1.2394600362871306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'Propósito 4TR25'!$B$4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62113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4TR25'!$C$3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4TR25'!$C$4</c:f>
              <c:numCache>
                <c:formatCode>General</c:formatCode>
                <c:ptCount val="1"/>
                <c:pt idx="0">
                  <c:v>3200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AAF-4E5A-A86E-8C34F5BB5CE6}"/>
            </c:ext>
          </c:extLst>
        </c:ser>
        <c:ser>
          <c:idx val="1"/>
          <c:order val="1"/>
          <c:tx>
            <c:strRef>
              <c:f>'Propósito 4TR25'!$B$5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9D2449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4TR25'!$C$3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4TR25'!$C$5</c:f>
              <c:numCache>
                <c:formatCode>General</c:formatCode>
                <c:ptCount val="1"/>
                <c:pt idx="0">
                  <c:v>3244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AAF-4E5A-A86E-8C34F5BB5CE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859341808"/>
        <c:axId val="-859347248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2.476857740819699E-2"/>
                  <c:y val="-4.18350148764707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AAAF-4E5A-A86E-8C34F5BB5CE6}"/>
                </c:ex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'Propósito 4TR25'!$C$3</c:f>
              <c:strCache>
                <c:ptCount val="1"/>
                <c:pt idx="0">
                  <c:v>Población Beneficiada</c:v>
                </c:pt>
              </c:strCache>
            </c:strRef>
          </c:cat>
          <c:val>
            <c:numRef>
              <c:f>'Propósito 4TR25'!$C$6</c:f>
              <c:numCache>
                <c:formatCode>0.00%</c:formatCode>
                <c:ptCount val="1"/>
                <c:pt idx="0">
                  <c:v>1.0137499999999999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AAAF-4E5A-A86E-8C34F5BB5CE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1474754192"/>
        <c:axId val="-859337456"/>
      </c:lineChart>
      <c:catAx>
        <c:axId val="-859341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59347248"/>
        <c:crosses val="autoZero"/>
        <c:auto val="1"/>
        <c:lblAlgn val="ctr"/>
        <c:lblOffset val="100"/>
        <c:noMultiLvlLbl val="0"/>
      </c:catAx>
      <c:valAx>
        <c:axId val="-859347248"/>
        <c:scaling>
          <c:orientation val="minMax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859341808"/>
        <c:crosses val="autoZero"/>
        <c:crossBetween val="between"/>
      </c:valAx>
      <c:valAx>
        <c:axId val="-859337456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1474754192"/>
        <c:crosses val="max"/>
        <c:crossBetween val="between"/>
      </c:valAx>
      <c:catAx>
        <c:axId val="-147475419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859337456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 PLANEADA Y ALCANZADA A NIVEL COMPONENTE </a:t>
            </a:r>
          </a:p>
          <a:p>
            <a:pPr>
              <a:defRPr/>
            </a:pPr>
            <a:r>
              <a:rPr lang="es-MX"/>
              <a:t>CUARTO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13013721387455376"/>
          <c:y val="4.173769723606925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>
        <c:manualLayout>
          <c:layoutTarget val="inner"/>
          <c:xMode val="edge"/>
          <c:yMode val="edge"/>
          <c:x val="0.12055723722297579"/>
          <c:y val="0.23915207777106076"/>
          <c:w val="0.72954283979167167"/>
          <c:h val="0.5555080816685653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'Componente 1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4T25'!$C$3</c:f>
              <c:strCache>
                <c:ptCount val="1"/>
                <c:pt idx="0">
                  <c:v>3.6.1.1.1 Bienestar juvenil impulsado con servicios integrales basados en derechos, incluyendo conferencias, brigadas de salud, talleres, foros y asesorías.</c:v>
                </c:pt>
              </c:strCache>
            </c:strRef>
          </c:cat>
          <c:val>
            <c:numRef>
              <c:f>'Componente 1 4T25'!$C$4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ACE-4040-B4A1-F3D247221B73}"/>
            </c:ext>
          </c:extLst>
        </c:ser>
        <c:ser>
          <c:idx val="1"/>
          <c:order val="1"/>
          <c:tx>
            <c:strRef>
              <c:f>'Componente 1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6687203905998002E-3"/>
                  <c:y val="7.479345669149672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AA1-452C-92BC-EDF8644B4E4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4T25'!$C$3</c:f>
              <c:strCache>
                <c:ptCount val="1"/>
                <c:pt idx="0">
                  <c:v>3.6.1.1.1 Bienestar juvenil impulsado con servicios integrales basados en derechos, incluyendo conferencias, brigadas de salud, talleres, foros y asesorías.</c:v>
                </c:pt>
              </c:strCache>
            </c:strRef>
          </c:cat>
          <c:val>
            <c:numRef>
              <c:f>'Componente 1 4T25'!$C$5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ACE-4040-B4A1-F3D247221B73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765806576"/>
        <c:axId val="-765799504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0.11778874453263152"/>
                  <c:y val="1.1260937361136919E-2"/>
                </c:manualLayout>
              </c:layout>
              <c:dLblPos val="r"/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5F5-43D4-9875-1BEB5E7155A5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dLblPos val="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1 4T25'!$C$3</c:f>
              <c:strCache>
                <c:ptCount val="1"/>
                <c:pt idx="0">
                  <c:v>3.6.1.1.1 Bienestar juvenil impulsado con servicios integrales basados en derechos, incluyendo conferencias, brigadas de salud, talleres, foros y asesorías.</c:v>
                </c:pt>
              </c:strCache>
            </c:strRef>
          </c:cat>
          <c:val>
            <c:numRef>
              <c:f>'Componente 1 4T25'!$C$6</c:f>
              <c:numCache>
                <c:formatCode>0.00%</c:formatCode>
                <c:ptCount val="1"/>
                <c:pt idx="0">
                  <c:v>1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FACE-4040-B4A1-F3D247221B7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65795696"/>
        <c:axId val="-765798960"/>
      </c:lineChart>
      <c:catAx>
        <c:axId val="-76580657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799504"/>
        <c:crosses val="autoZero"/>
        <c:auto val="1"/>
        <c:lblAlgn val="ctr"/>
        <c:lblOffset val="100"/>
        <c:noMultiLvlLbl val="0"/>
      </c:catAx>
      <c:valAx>
        <c:axId val="-765799504"/>
        <c:scaling>
          <c:orientation val="minMax"/>
          <c:max val="7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806576"/>
        <c:crosses val="autoZero"/>
        <c:crossBetween val="between"/>
        <c:majorUnit val="7"/>
        <c:minorUnit val="3"/>
      </c:valAx>
      <c:valAx>
        <c:axId val="-76579896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%" sourceLinked="0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795696"/>
        <c:crosses val="max"/>
        <c:crossBetween val="between"/>
      </c:valAx>
      <c:catAx>
        <c:axId val="-765795696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76579896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8.7143998067167577E-2"/>
          <c:y val="0.92574492726832236"/>
          <c:w val="0.82571179876884482"/>
          <c:h val="6.0026636305199971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 b="1"/>
              <a:t>METAS PLANEADAS Y ALCANZADAS A NIVEL ACTIVIDAD </a:t>
            </a:r>
          </a:p>
          <a:p>
            <a:pPr>
              <a:defRPr b="1"/>
            </a:pPr>
            <a:r>
              <a:rPr lang="es-MX" b="1"/>
              <a:t>CUARTO TRIMESTRE 2025</a:t>
            </a:r>
          </a:p>
          <a:p>
            <a:pPr>
              <a:defRPr b="1"/>
            </a:pPr>
            <a:r>
              <a:rPr lang="es-MX" b="1"/>
              <a:t>EN UNIDADES Y PORCENTAJE DE AVANCE</a:t>
            </a:r>
          </a:p>
        </c:rich>
      </c:tx>
      <c:layout>
        <c:manualLayout>
          <c:xMode val="edge"/>
          <c:yMode val="edge"/>
          <c:x val="0.20496207781425277"/>
          <c:y val="2.54367701834793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1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4T25'!$C$3:$E$3</c:f>
              <c:strCache>
                <c:ptCount val="3"/>
                <c:pt idx="0">
                  <c:v>Actividades que promuevan la igualdad, inclusión y no discriminación entre las juventudes.</c:v>
                </c:pt>
                <c:pt idx="1">
                  <c:v>Actividades para promover el bienestar juvenil y una vida digna.</c:v>
                </c:pt>
                <c:pt idx="2">
                  <c:v>Actividades que fomenten la cultura de paz y seguridad en las juventudes.</c:v>
                </c:pt>
              </c:strCache>
            </c:strRef>
          </c:cat>
          <c:val>
            <c:numRef>
              <c:f>'Actividades 1 4T25'!$C$4:$E$4</c:f>
              <c:numCache>
                <c:formatCode>General</c:formatCode>
                <c:ptCount val="3"/>
                <c:pt idx="0">
                  <c:v>2</c:v>
                </c:pt>
                <c:pt idx="1">
                  <c:v>4</c:v>
                </c:pt>
                <c:pt idx="2">
                  <c:v>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168E-4CAD-9D52-1192AAC533FD}"/>
            </c:ext>
          </c:extLst>
        </c:ser>
        <c:ser>
          <c:idx val="1"/>
          <c:order val="1"/>
          <c:tx>
            <c:strRef>
              <c:f>'Actividades 1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2.4438235310268023E-17"/>
                  <c:y val="2.419102254554323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5BED-4645-8AF2-CC61EE8FFE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4T25'!$C$3:$E$3</c:f>
              <c:strCache>
                <c:ptCount val="3"/>
                <c:pt idx="0">
                  <c:v>Actividades que promuevan la igualdad, inclusión y no discriminación entre las juventudes.</c:v>
                </c:pt>
                <c:pt idx="1">
                  <c:v>Actividades para promover el bienestar juvenil y una vida digna.</c:v>
                </c:pt>
                <c:pt idx="2">
                  <c:v>Actividades que fomenten la cultura de paz y seguridad en las juventudes.</c:v>
                </c:pt>
              </c:strCache>
            </c:strRef>
          </c:cat>
          <c:val>
            <c:numRef>
              <c:f>'Actividades 1 4T25'!$C$5:$E$5</c:f>
              <c:numCache>
                <c:formatCode>General</c:formatCode>
                <c:ptCount val="3"/>
                <c:pt idx="0">
                  <c:v>3</c:v>
                </c:pt>
                <c:pt idx="1">
                  <c:v>5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68E-4CAD-9D52-1192AAC533F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765808752"/>
        <c:axId val="-765804400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rgbClr val="FF0000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2.9326221147417265E-2"/>
                  <c:y val="-8.1352585650233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5BED-4645-8AF2-CC61EE8FFEFC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6.6699323075419037E-2"/>
                  <c:y val="-0.1518543136434677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7661-41E8-8894-64693F62CAD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6.8728738752071777E-2"/>
                  <c:y val="-5.49903576053554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2712-4A80-8480-25181D782171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1 4T25'!$C$3:$E$3</c:f>
              <c:strCache>
                <c:ptCount val="3"/>
                <c:pt idx="0">
                  <c:v>Actividades que promuevan la igualdad, inclusión y no discriminación entre las juventudes.</c:v>
                </c:pt>
                <c:pt idx="1">
                  <c:v>Actividades para promover el bienestar juvenil y una vida digna.</c:v>
                </c:pt>
                <c:pt idx="2">
                  <c:v>Actividades que fomenten la cultura de paz y seguridad en las juventudes.</c:v>
                </c:pt>
              </c:strCache>
            </c:strRef>
          </c:cat>
          <c:val>
            <c:numRef>
              <c:f>'Actividades 1 4T25'!$C$6:$E$6</c:f>
              <c:numCache>
                <c:formatCode>0.00%</c:formatCode>
                <c:ptCount val="3"/>
                <c:pt idx="0">
                  <c:v>1.5</c:v>
                </c:pt>
                <c:pt idx="1">
                  <c:v>1.25</c:v>
                </c:pt>
                <c:pt idx="2">
                  <c:v>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168E-4CAD-9D52-1192AAC533F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65806032"/>
        <c:axId val="-765796784"/>
      </c:lineChart>
      <c:catAx>
        <c:axId val="-7658087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804400"/>
        <c:crosses val="autoZero"/>
        <c:auto val="1"/>
        <c:lblAlgn val="ctr"/>
        <c:lblOffset val="100"/>
        <c:noMultiLvlLbl val="0"/>
      </c:catAx>
      <c:valAx>
        <c:axId val="-765804400"/>
        <c:scaling>
          <c:orientation val="minMax"/>
          <c:max val="6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808752"/>
        <c:crosses val="autoZero"/>
        <c:crossBetween val="between"/>
      </c:valAx>
      <c:valAx>
        <c:axId val="-765796784"/>
        <c:scaling>
          <c:orientation val="minMax"/>
          <c:max val="8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806032"/>
        <c:crosses val="max"/>
        <c:crossBetween val="between"/>
      </c:valAx>
      <c:catAx>
        <c:axId val="-765806032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76579678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 b="1" dirty="0"/>
              <a:t>META PLANEADA Y ALCANZADA A NIVEL COMPONENTE </a:t>
            </a:r>
          </a:p>
          <a:p>
            <a:pPr>
              <a:defRPr b="1"/>
            </a:pPr>
            <a:r>
              <a:rPr lang="es-MX" b="1" dirty="0"/>
              <a:t>CUARTO TRIMESTRE 2025</a:t>
            </a:r>
          </a:p>
          <a:p>
            <a:pPr>
              <a:defRPr b="1"/>
            </a:pPr>
            <a:r>
              <a:rPr lang="es-MX" b="1" dirty="0"/>
              <a:t>EN UNIDADES Y PORCENTAJE DE AVANCE</a:t>
            </a:r>
          </a:p>
        </c:rich>
      </c:tx>
      <c:layout>
        <c:manualLayout>
          <c:xMode val="edge"/>
          <c:yMode val="edge"/>
          <c:x val="0.16431456676264097"/>
          <c:y val="1.4296650470934991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'Componente 2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13322B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4T25'!$C$3</c:f>
              <c:strCache>
                <c:ptCount val="1"/>
                <c:pt idx="0">
                  <c:v>Actividades que fomenten el desarrollo académico, el trabajo digno, el emprendimiento y entornos sostenibles para las juventudes</c:v>
                </c:pt>
              </c:strCache>
            </c:strRef>
          </c:cat>
          <c:val>
            <c:numRef>
              <c:f>'Componente 2 4T25'!$C$4</c:f>
              <c:numCache>
                <c:formatCode>General</c:formatCode>
                <c:ptCount val="1"/>
                <c:pt idx="0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3882-4117-AF00-9F3B65C9095D}"/>
            </c:ext>
          </c:extLst>
        </c:ser>
        <c:ser>
          <c:idx val="1"/>
          <c:order val="1"/>
          <c:tx>
            <c:strRef>
              <c:f>'Componente 2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285C4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4T25'!$C$3</c:f>
              <c:strCache>
                <c:ptCount val="1"/>
                <c:pt idx="0">
                  <c:v>Actividades que fomenten el desarrollo académico, el trabajo digno, el emprendimiento y entornos sostenibles para las juventudes</c:v>
                </c:pt>
              </c:strCache>
            </c:strRef>
          </c:cat>
          <c:val>
            <c:numRef>
              <c:f>'Componente 2 4T25'!$C$5</c:f>
              <c:numCache>
                <c:formatCode>General</c:formatCode>
                <c:ptCount val="1"/>
                <c:pt idx="0">
                  <c:v>12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3882-4117-AF00-9F3B65C9095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765794064"/>
        <c:axId val="-765803312"/>
      </c:barChart>
      <c:lineChart>
        <c:grouping val="standard"/>
        <c:varyColors val="0"/>
        <c:ser>
          <c:idx val="2"/>
          <c:order val="2"/>
          <c:tx>
            <c:v>Porcentaje de avance</c:v>
          </c:tx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5.7915176527773428E-2"/>
                  <c:y val="2.2376839689771371E-2"/>
                </c:manualLayout>
              </c:layout>
              <c:spPr>
                <a:noFill/>
                <a:ln>
                  <a:solidFill>
                    <a:schemeClr val="accent3"/>
                  </a:solidFill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s-MX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noFill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'Componente 2 4T25'!$C$3</c:f>
              <c:strCache>
                <c:ptCount val="1"/>
                <c:pt idx="0">
                  <c:v>Actividades que fomenten el desarrollo académico, el trabajo digno, el emprendimiento y entornos sostenibles para las juventudes</c:v>
                </c:pt>
              </c:strCache>
            </c:strRef>
          </c:cat>
          <c:val>
            <c:numRef>
              <c:f>'Componente 2 4T25'!$C$6</c:f>
              <c:numCache>
                <c:formatCode>0.00%</c:formatCode>
                <c:ptCount val="1"/>
                <c:pt idx="0">
                  <c:v>1.2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882-4117-AF00-9F3B65C9095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65802768"/>
        <c:axId val="-765793520"/>
      </c:lineChart>
      <c:catAx>
        <c:axId val="-76579406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803312"/>
        <c:crosses val="autoZero"/>
        <c:auto val="1"/>
        <c:lblAlgn val="ctr"/>
        <c:lblOffset val="100"/>
        <c:noMultiLvlLbl val="0"/>
      </c:catAx>
      <c:valAx>
        <c:axId val="-765803312"/>
        <c:scaling>
          <c:orientation val="minMax"/>
          <c:max val="23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794064"/>
        <c:crosses val="autoZero"/>
        <c:crossBetween val="between"/>
        <c:majorUnit val="3"/>
      </c:valAx>
      <c:valAx>
        <c:axId val="-765793520"/>
        <c:scaling>
          <c:orientation val="minMax"/>
          <c:max val="1"/>
          <c:min val="0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Porcentaje de 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802768"/>
        <c:crosses val="max"/>
        <c:crossBetween val="between"/>
      </c:valAx>
      <c:catAx>
        <c:axId val="-76580276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765793520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s-MX"/>
              <a:t>METAS PLANEADAS Y ALCANZADAS A NIVEL ACTIVIDAD </a:t>
            </a:r>
          </a:p>
          <a:p>
            <a:pPr>
              <a:defRPr/>
            </a:pPr>
            <a:r>
              <a:rPr lang="es-MX"/>
              <a:t>CUARTO TRIMESTRE 2025</a:t>
            </a:r>
          </a:p>
          <a:p>
            <a:pPr>
              <a:defRPr/>
            </a:pPr>
            <a:r>
              <a:rPr lang="es-MX"/>
              <a:t>EN UNIDADES Y PORCENTAJE DE AVANCE</a:t>
            </a:r>
          </a:p>
        </c:rich>
      </c:tx>
      <c:layout>
        <c:manualLayout>
          <c:xMode val="edge"/>
          <c:yMode val="edge"/>
          <c:x val="0.22585299919631768"/>
          <c:y val="2.26818620792708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'Actividades 4T25'!$B$4</c:f>
              <c:strCache>
                <c:ptCount val="1"/>
                <c:pt idx="0">
                  <c:v>Meta Planeada</c:v>
                </c:pt>
              </c:strCache>
            </c:strRef>
          </c:tx>
          <c:spPr>
            <a:solidFill>
              <a:srgbClr val="B38E5D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4T25'!$C$3:$E$3</c:f>
              <c:strCache>
                <c:ptCount val="3"/>
                <c:pt idx="0">
                  <c:v>Actividades que fomenten la educación, el emprendimiento y el trabajo digno para las juventudes.</c:v>
                </c:pt>
                <c:pt idx="1">
                  <c:v> Actividades que fomenten la participación ciudadana y la formulación de políticas públicas en las juventudes.</c:v>
                </c:pt>
                <c:pt idx="2">
                  <c:v>Actividades que fomenten la sostenibilidad, la dignidad y la adecuación de los entornos.</c:v>
                </c:pt>
              </c:strCache>
            </c:strRef>
          </c:cat>
          <c:val>
            <c:numRef>
              <c:f>'Actividades 4T25'!$C$4:$E$4</c:f>
              <c:numCache>
                <c:formatCode>General</c:formatCode>
                <c:ptCount val="3"/>
                <c:pt idx="0">
                  <c:v>5</c:v>
                </c:pt>
                <c:pt idx="1">
                  <c:v>3</c:v>
                </c:pt>
                <c:pt idx="2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332-470E-A829-F72B603A4B51}"/>
            </c:ext>
          </c:extLst>
        </c:ser>
        <c:ser>
          <c:idx val="1"/>
          <c:order val="1"/>
          <c:tx>
            <c:strRef>
              <c:f>'Actividades 4T25'!$B$5</c:f>
              <c:strCache>
                <c:ptCount val="1"/>
                <c:pt idx="0">
                  <c:v>Meta Alcanzada</c:v>
                </c:pt>
              </c:strCache>
            </c:strRef>
          </c:tx>
          <c:spPr>
            <a:solidFill>
              <a:srgbClr val="D4C19C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4T25'!$C$3:$E$3</c:f>
              <c:strCache>
                <c:ptCount val="3"/>
                <c:pt idx="0">
                  <c:v>Actividades que fomenten la educación, el emprendimiento y el trabajo digno para las juventudes.</c:v>
                </c:pt>
                <c:pt idx="1">
                  <c:v> Actividades que fomenten la participación ciudadana y la formulación de políticas públicas en las juventudes.</c:v>
                </c:pt>
                <c:pt idx="2">
                  <c:v>Actividades que fomenten la sostenibilidad, la dignidad y la adecuación de los entornos.</c:v>
                </c:pt>
              </c:strCache>
            </c:strRef>
          </c:cat>
          <c:val>
            <c:numRef>
              <c:f>'Actividades 4T25'!$C$5:$E$5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332-470E-A829-F72B603A4B5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19"/>
        <c:axId val="-765796240"/>
        <c:axId val="-765794608"/>
      </c:barChart>
      <c:lineChart>
        <c:grouping val="standard"/>
        <c:varyColors val="0"/>
        <c:ser>
          <c:idx val="2"/>
          <c:order val="2"/>
          <c:spPr>
            <a:ln w="28575" cap="rnd">
              <a:solidFill>
                <a:schemeClr val="accent3"/>
              </a:solidFill>
              <a:round/>
              <a:headEnd type="oval"/>
              <a:tailEnd type="oval"/>
            </a:ln>
            <a:effectLst/>
          </c:spPr>
          <c:marker>
            <c:symbol val="none"/>
          </c:marker>
          <c:dLbls>
            <c:dLbl>
              <c:idx val="0"/>
              <c:layout>
                <c:manualLayout>
                  <c:x val="-7.2427976833638705E-2"/>
                  <c:y val="-0.2743405966478714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9.3121684500392501E-2"/>
                  <c:y val="-0.109032801231846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9.4845064481010424E-17"/>
                  <c:y val="-0.13365311118742454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s-MX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'Actividades 4T25'!$C$3:$E$3</c:f>
              <c:strCache>
                <c:ptCount val="3"/>
                <c:pt idx="0">
                  <c:v>Actividades que fomenten la educación, el emprendimiento y el trabajo digno para las juventudes.</c:v>
                </c:pt>
                <c:pt idx="1">
                  <c:v> Actividades que fomenten la participación ciudadana y la formulación de políticas públicas en las juventudes.</c:v>
                </c:pt>
                <c:pt idx="2">
                  <c:v>Actividades que fomenten la sostenibilidad, la dignidad y la adecuación de los entornos.</c:v>
                </c:pt>
              </c:strCache>
            </c:strRef>
          </c:cat>
          <c:val>
            <c:numRef>
              <c:f>'Actividades 4T25'!$C$6:$E$6</c:f>
              <c:numCache>
                <c:formatCode>0.00%</c:formatCode>
                <c:ptCount val="3"/>
                <c:pt idx="0">
                  <c:v>1</c:v>
                </c:pt>
                <c:pt idx="1">
                  <c:v>2</c:v>
                </c:pt>
                <c:pt idx="2">
                  <c:v>0.5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D332-470E-A829-F72B603A4B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765808208"/>
        <c:axId val="-765804944"/>
      </c:lineChart>
      <c:catAx>
        <c:axId val="-76579624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794608"/>
        <c:crosses val="autoZero"/>
        <c:auto val="1"/>
        <c:lblAlgn val="ctr"/>
        <c:lblOffset val="100"/>
        <c:noMultiLvlLbl val="0"/>
      </c:catAx>
      <c:valAx>
        <c:axId val="-7657946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Unidades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796240"/>
        <c:crosses val="autoZero"/>
        <c:crossBetween val="between"/>
      </c:valAx>
      <c:valAx>
        <c:axId val="-765804944"/>
        <c:scaling>
          <c:orientation val="minMax"/>
        </c:scaling>
        <c:delete val="0"/>
        <c:axPos val="r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s-MX"/>
                  <a:t>Avance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000" b="0" i="0" u="none" strike="noStrik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pPr>
              <a:endParaRPr lang="es-MX"/>
            </a:p>
          </c:txPr>
        </c:title>
        <c:numFmt formatCode="0.00%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s-MX"/>
          </a:p>
        </c:txPr>
        <c:crossAx val="-765808208"/>
        <c:crosses val="max"/>
        <c:crossBetween val="between"/>
      </c:valAx>
      <c:catAx>
        <c:axId val="-765808208"/>
        <c:scaling>
          <c:orientation val="minMax"/>
        </c:scaling>
        <c:delete val="1"/>
        <c:axPos val="t"/>
        <c:numFmt formatCode="General" sourceLinked="1"/>
        <c:majorTickMark val="out"/>
        <c:minorTickMark val="none"/>
        <c:tickLblPos val="nextTo"/>
        <c:crossAx val="-765804944"/>
        <c:crosses val="max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es-MX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tx1"/>
          </a:solidFill>
        </a:defRPr>
      </a:pPr>
      <a:endParaRPr lang="es-MX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3" name="Marcador de fecha 2"/>
          <p:cNvSpPr>
            <a:spLocks noGrp="1"/>
          </p:cNvSpPr>
          <p:nvPr>
            <p:ph type="dt" sz="quarter" idx="1"/>
          </p:nvPr>
        </p:nvSpPr>
        <p:spPr>
          <a:xfrm>
            <a:off x="3970160" y="1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9B710-56FD-4C9F-9C64-6BCE84A94A65}" type="datetimeFigureOut">
              <a:rPr lang="es-MX" smtClean="0"/>
              <a:t>15/01/2026</a:t>
            </a:fld>
            <a:endParaRPr lang="es-MX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2"/>
          </p:nvPr>
        </p:nvSpPr>
        <p:spPr>
          <a:xfrm>
            <a:off x="0" y="8831060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MX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3"/>
          </p:nvPr>
        </p:nvSpPr>
        <p:spPr>
          <a:xfrm>
            <a:off x="3970160" y="8831060"/>
            <a:ext cx="3038604" cy="46534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5EB520-B90B-4198-A4AF-BB3B4A9ABA2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72843085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70939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40E345E5-69E5-46CA-B395-52A6421A2A3D}" type="datetimeFigureOut">
              <a:rPr lang="en-US" smtClean="0"/>
              <a:t>1/15/2026</a:t>
            </a:fld>
            <a:endParaRPr lang="en-U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719138" y="1163638"/>
            <a:ext cx="5572125" cy="31337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701041" y="4473893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1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70939" y="8829968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CF85A3B2-6601-44E5-AE42-D842DC1A672C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32049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7372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94907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138205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736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5A3B2-6601-44E5-AE42-D842DC1A672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2245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14B6457-97E7-414B-9DDF-F351C914E9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Subtítulo 2">
            <a:extLst>
              <a:ext uri="{FF2B5EF4-FFF2-40B4-BE49-F238E27FC236}">
                <a16:creationId xmlns="" xmlns:a16="http://schemas.microsoft.com/office/drawing/2014/main" id="{9BB76DE1-0A04-0D4A-AAC4-B1EF5D2E6D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C4791CD-CA7A-5A46-A023-9CB0C3814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343C7484-024B-4746-85C0-0C4B76698E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4C85D070-424F-CC4B-BA10-E02C744CC7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93973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D4EFBC21-16D8-BE49-B0D4-BCFA867593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A4321B81-1BB8-8E4B-8FDC-08571E6462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C922D281-A4E4-2944-ADA2-82CFA66DC1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692F3B37-0916-3542-A4A0-2BD5F334AF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0BA2205C-C199-5E49-B4A5-7BA8062C15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79214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="" xmlns:a16="http://schemas.microsoft.com/office/drawing/2014/main" id="{CF80E750-39C1-DF43-8259-6260E36B8D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vertical 2">
            <a:extLst>
              <a:ext uri="{FF2B5EF4-FFF2-40B4-BE49-F238E27FC236}">
                <a16:creationId xmlns="" xmlns:a16="http://schemas.microsoft.com/office/drawing/2014/main" id="{98D799E0-5A90-2D47-AD40-D69014B2AE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A9D79760-9DAB-EE4E-B913-CCB3D3E197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7F32F2D8-463B-1D48-9B45-94804A7C5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8610823-C2FD-1646-A13E-BC35FE5C5D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00242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FFF7B8E9-ACCF-DE40-A42D-411CC6C2CC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50AF23D8-4817-F341-BD0D-AD2483116E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FC42EE89-7F71-9343-9B4A-4CCC03CB10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15B16D72-F859-0840-A8D7-DA762D6CE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9CA86A1E-7B22-B74C-8070-CF30F6604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62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7BB9C628-9B10-184A-BF90-18FD6F7B4F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6C2212D1-AAC1-5A45-B5D9-938CF93823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31EEFD7F-B503-CF46-AAB6-87ECD52C44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8F441AD8-1AE7-8B41-91AF-AA44AEDBF6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CB71F90-59AB-4444-A018-A274A3E0A8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506226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2AC2119-27FB-9E4E-B5BF-C07D60A2F8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EAE2BA35-CA44-4143-9D52-3B0670DF95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963DD19E-9D30-4244-BBD3-0E837A055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F678B5C8-C21B-EB4A-88ED-56F534C08D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EA2E11DB-6CEC-D94B-AF53-E1F782865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1039FF7D-B361-9A48-A5CA-852F925A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458213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088F61B8-1510-8D49-944E-80BD7A0A0A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C024911C-54FD-8C48-8BFC-DAADFA7499A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="" xmlns:a16="http://schemas.microsoft.com/office/drawing/2014/main" id="{3229F621-9CD7-DC45-9D28-6AE199E3795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5" name="Marcador de texto 4">
            <a:extLst>
              <a:ext uri="{FF2B5EF4-FFF2-40B4-BE49-F238E27FC236}">
                <a16:creationId xmlns="" xmlns:a16="http://schemas.microsoft.com/office/drawing/2014/main" id="{8D714FEE-1909-5E48-91CF-A21B02204D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="" xmlns:a16="http://schemas.microsoft.com/office/drawing/2014/main" id="{42E05B77-07EF-DD40-BDA8-27CE8530FD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7" name="Marcador de fecha 6">
            <a:extLst>
              <a:ext uri="{FF2B5EF4-FFF2-40B4-BE49-F238E27FC236}">
                <a16:creationId xmlns="" xmlns:a16="http://schemas.microsoft.com/office/drawing/2014/main" id="{711822A6-C32F-A042-A924-46F961F50F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8" name="Marcador de pie de página 7">
            <a:extLst>
              <a:ext uri="{FF2B5EF4-FFF2-40B4-BE49-F238E27FC236}">
                <a16:creationId xmlns="" xmlns:a16="http://schemas.microsoft.com/office/drawing/2014/main" id="{90A22F9E-4514-A94E-B6C3-85A0EC5DE7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="" xmlns:a16="http://schemas.microsoft.com/office/drawing/2014/main" id="{32C40D86-05B5-D742-ADF3-FC3495B3F6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41008504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49B9C358-8BD9-A344-8B1F-1221E620EB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fecha 2">
            <a:extLst>
              <a:ext uri="{FF2B5EF4-FFF2-40B4-BE49-F238E27FC236}">
                <a16:creationId xmlns="" xmlns:a16="http://schemas.microsoft.com/office/drawing/2014/main" id="{3E0BA330-F8F8-F245-940E-473577E738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4" name="Marcador de pie de página 3">
            <a:extLst>
              <a:ext uri="{FF2B5EF4-FFF2-40B4-BE49-F238E27FC236}">
                <a16:creationId xmlns="" xmlns:a16="http://schemas.microsoft.com/office/drawing/2014/main" id="{927DC52B-72AC-1C42-92B4-3B59FDE7FC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="" xmlns:a16="http://schemas.microsoft.com/office/drawing/2014/main" id="{B8C35862-B345-2444-85EC-9CBBC8C1B6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17987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="" xmlns:a16="http://schemas.microsoft.com/office/drawing/2014/main" id="{35176637-01DD-5F41-BC28-36B81411D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3" name="Marcador de pie de página 2">
            <a:extLst>
              <a:ext uri="{FF2B5EF4-FFF2-40B4-BE49-F238E27FC236}">
                <a16:creationId xmlns="" xmlns:a16="http://schemas.microsoft.com/office/drawing/2014/main" id="{52F34602-5039-0247-8615-72F1A1A06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="" xmlns:a16="http://schemas.microsoft.com/office/drawing/2014/main" id="{89413057-F7D0-6344-A2E9-15A59EB12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63268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5D3F3766-B4F1-A243-82E1-33E9FFDADD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contenido 2">
            <a:extLst>
              <a:ext uri="{FF2B5EF4-FFF2-40B4-BE49-F238E27FC236}">
                <a16:creationId xmlns="" xmlns:a16="http://schemas.microsoft.com/office/drawing/2014/main" id="{1455258C-4D20-504B-907D-0579E54A1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DD630014-8F63-5240-8880-4050E10284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78E78B4A-DA56-D14F-A5CD-E2CF4083A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B810CB0D-135B-D14D-BE44-2200DD72E0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443A78BF-33D8-D34E-9568-F94CDCAAB2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8934286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="" xmlns:a16="http://schemas.microsoft.com/office/drawing/2014/main" id="{A513F14F-80CB-CF4A-9AA5-FA760D38D5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="" xmlns:a16="http://schemas.microsoft.com/office/drawing/2014/main" id="{C806937E-0175-C946-9717-BB41ED62ECA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/>
          </a:p>
        </p:txBody>
      </p:sp>
      <p:sp>
        <p:nvSpPr>
          <p:cNvPr id="4" name="Marcador de texto 3">
            <a:extLst>
              <a:ext uri="{FF2B5EF4-FFF2-40B4-BE49-F238E27FC236}">
                <a16:creationId xmlns="" xmlns:a16="http://schemas.microsoft.com/office/drawing/2014/main" id="{B668A21C-4975-5544-9675-CC0DB3EC8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MX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="" xmlns:a16="http://schemas.microsoft.com/office/drawing/2014/main" id="{C1A18AD6-0A33-5145-96CA-6849115568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6" name="Marcador de pie de página 5">
            <a:extLst>
              <a:ext uri="{FF2B5EF4-FFF2-40B4-BE49-F238E27FC236}">
                <a16:creationId xmlns="" xmlns:a16="http://schemas.microsoft.com/office/drawing/2014/main" id="{88E64733-ADBF-B94F-A858-886186875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="" xmlns:a16="http://schemas.microsoft.com/office/drawing/2014/main" id="{4D52B227-78C6-9E49-920F-03A65D440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10024799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="" xmlns:a16="http://schemas.microsoft.com/office/drawing/2014/main" id="{E9CA23C3-FA5F-2446-A92B-9C10A5421F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MX"/>
              <a:t>Haz clic para modificar el estilo de título del patrón</a:t>
            </a:r>
            <a:endParaRPr lang="es-ES_tradnl"/>
          </a:p>
        </p:txBody>
      </p:sp>
      <p:sp>
        <p:nvSpPr>
          <p:cNvPr id="3" name="Marcador de texto 2">
            <a:extLst>
              <a:ext uri="{FF2B5EF4-FFF2-40B4-BE49-F238E27FC236}">
                <a16:creationId xmlns="" xmlns:a16="http://schemas.microsoft.com/office/drawing/2014/main" id="{5260BC84-BB76-E842-B1E5-25D870CBE1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MX"/>
              <a:t>Haga clic para modificar los estilos de texto del patrón</a:t>
            </a:r>
          </a:p>
          <a:p>
            <a:pPr lvl="1"/>
            <a:r>
              <a:rPr lang="es-MX"/>
              <a:t>Segundo nivel</a:t>
            </a:r>
          </a:p>
          <a:p>
            <a:pPr lvl="2"/>
            <a:r>
              <a:rPr lang="es-MX"/>
              <a:t>Tercer nivel</a:t>
            </a:r>
          </a:p>
          <a:p>
            <a:pPr lvl="3"/>
            <a:r>
              <a:rPr lang="es-MX"/>
              <a:t>Cuarto nivel</a:t>
            </a:r>
          </a:p>
          <a:p>
            <a:pPr lvl="4"/>
            <a:r>
              <a:rPr lang="es-MX"/>
              <a:t>Quinto nivel</a:t>
            </a:r>
            <a:endParaRPr lang="es-ES_tradnl"/>
          </a:p>
        </p:txBody>
      </p:sp>
      <p:sp>
        <p:nvSpPr>
          <p:cNvPr id="4" name="Marcador de fecha 3">
            <a:extLst>
              <a:ext uri="{FF2B5EF4-FFF2-40B4-BE49-F238E27FC236}">
                <a16:creationId xmlns="" xmlns:a16="http://schemas.microsoft.com/office/drawing/2014/main" id="{89C34074-78C5-4048-88CA-EBDF41FB7EE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FA57-C585-244B-8F83-9BDCE76C2BCF}" type="datetimeFigureOut">
              <a:rPr lang="es-ES_tradnl" smtClean="0"/>
              <a:t>15/01/2026</a:t>
            </a:fld>
            <a:endParaRPr lang="es-ES_tradnl"/>
          </a:p>
        </p:txBody>
      </p:sp>
      <p:sp>
        <p:nvSpPr>
          <p:cNvPr id="5" name="Marcador de pie de página 4">
            <a:extLst>
              <a:ext uri="{FF2B5EF4-FFF2-40B4-BE49-F238E27FC236}">
                <a16:creationId xmlns="" xmlns:a16="http://schemas.microsoft.com/office/drawing/2014/main" id="{2AF080F6-92E7-4545-9012-1F02D5BECF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="" xmlns:a16="http://schemas.microsoft.com/office/drawing/2014/main" id="{850EE611-63F7-434A-B371-B1A7844285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BF752-F846-4F41-9DA0-B3398F31DD62}" type="slidenum">
              <a:rPr lang="es-ES_tradnl" smtClean="0"/>
              <a:t>‹Nº›</a:t>
            </a:fld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3244225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CuadroTexto 32">
            <a:extLst>
              <a:ext uri="{FF2B5EF4-FFF2-40B4-BE49-F238E27FC236}">
                <a16:creationId xmlns="" xmlns:a16="http://schemas.microsoft.com/office/drawing/2014/main" id="{98FA050F-DA14-5D47-860C-2B06FB8C55EA}"/>
              </a:ext>
            </a:extLst>
          </p:cNvPr>
          <p:cNvSpPr txBox="1"/>
          <p:nvPr/>
        </p:nvSpPr>
        <p:spPr>
          <a:xfrm>
            <a:off x="1850691" y="1999013"/>
            <a:ext cx="90329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SUBCOMITÉ SECTORIAL DEL EJE </a:t>
            </a:r>
            <a:r>
              <a:rPr lang="es-MX" sz="2200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3 TODOS POR </a:t>
            </a:r>
            <a:r>
              <a:rPr lang="es-MX" sz="2200" dirty="0">
                <a:latin typeface="Arial Black" panose="020B0604020202020204" pitchFamily="34" charset="0"/>
                <a:cs typeface="Arial Black" panose="020B0604020202020204" pitchFamily="34" charset="0"/>
              </a:rPr>
              <a:t>LA PAZ</a:t>
            </a:r>
          </a:p>
          <a:p>
            <a:pPr algn="ctr"/>
            <a:r>
              <a:rPr lang="es-MX" sz="2000" b="1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CUARTA SESIÓN </a:t>
            </a:r>
            <a:r>
              <a:rPr lang="es-MX" sz="2000" b="1" dirty="0">
                <a:latin typeface="Arial Black" panose="020B0604020202020204" pitchFamily="34" charset="0"/>
                <a:cs typeface="Arial Black" panose="020B0604020202020204" pitchFamily="34" charset="0"/>
              </a:rPr>
              <a:t>ORDINARIA </a:t>
            </a:r>
            <a:r>
              <a:rPr lang="es-MX" sz="2000" b="1" dirty="0" smtClean="0">
                <a:latin typeface="Arial Black" panose="020B0604020202020204" pitchFamily="34" charset="0"/>
                <a:cs typeface="Arial Black" panose="020B0604020202020204" pitchFamily="34" charset="0"/>
              </a:rPr>
              <a:t>2025</a:t>
            </a:r>
            <a:endParaRPr lang="es-MX" sz="2000" b="1" dirty="0">
              <a:latin typeface="Arial Black" panose="020B0604020202020204" pitchFamily="34" charset="0"/>
              <a:cs typeface="Arial Black" panose="020B0604020202020204" pitchFamily="34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="" xmlns:a16="http://schemas.microsoft.com/office/drawing/2014/main" id="{6D1D4BCC-2746-A64A-8759-D332562A7905}"/>
              </a:ext>
            </a:extLst>
          </p:cNvPr>
          <p:cNvSpPr txBox="1"/>
          <p:nvPr/>
        </p:nvSpPr>
        <p:spPr>
          <a:xfrm>
            <a:off x="1515422" y="3357999"/>
            <a:ext cx="9703526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800" b="1" dirty="0"/>
              <a:t>3.6 PROGRAMA DE DESARROLLO INTEGRAL DE LAS </a:t>
            </a:r>
            <a:r>
              <a:rPr lang="es-MX" sz="2800" b="1" dirty="0" smtClean="0"/>
              <a:t>JUVENTUDES</a:t>
            </a:r>
          </a:p>
          <a:p>
            <a:pPr algn="ctr"/>
            <a:endParaRPr lang="es-MX" sz="2800" b="1" dirty="0"/>
          </a:p>
          <a:p>
            <a:pPr algn="ctr"/>
            <a:r>
              <a:rPr lang="es-MX" sz="2200" b="1" dirty="0" smtClean="0"/>
              <a:t>INFORME</a:t>
            </a:r>
            <a:r>
              <a:rPr lang="es-MX" sz="2200" dirty="0" smtClean="0"/>
              <a:t> </a:t>
            </a:r>
            <a:r>
              <a:rPr lang="es-MX" sz="2200" b="1" dirty="0"/>
              <a:t>DE AVANCE EN CUMPLIMIENTO DE METAS</a:t>
            </a:r>
          </a:p>
          <a:p>
            <a:pPr algn="ctr"/>
            <a:r>
              <a:rPr lang="es-MX" sz="2000" b="1" dirty="0"/>
              <a:t>UNIDAD RESPONSABLE: INSTITUTO MUNICIPAL DE LA JUVENTUD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="" xmlns:a16="http://schemas.microsoft.com/office/drawing/2014/main" id="{CC8BD34C-42EC-6345-9E2C-A04D5779E038}"/>
              </a:ext>
            </a:extLst>
          </p:cNvPr>
          <p:cNvSpPr txBox="1"/>
          <p:nvPr/>
        </p:nvSpPr>
        <p:spPr>
          <a:xfrm>
            <a:off x="1279344" y="6202460"/>
            <a:ext cx="13542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ENERO 2026</a:t>
            </a:r>
            <a:endParaRPr lang="es-MX" dirty="0"/>
          </a:p>
        </p:txBody>
      </p:sp>
      <p:sp>
        <p:nvSpPr>
          <p:cNvPr id="38" name="CuadroTexto 37">
            <a:extLst>
              <a:ext uri="{FF2B5EF4-FFF2-40B4-BE49-F238E27FC236}">
                <a16:creationId xmlns="" xmlns:a16="http://schemas.microsoft.com/office/drawing/2014/main" id="{B45AFDFF-1686-7540-83FE-C2B0E37717C2}"/>
              </a:ext>
            </a:extLst>
          </p:cNvPr>
          <p:cNvSpPr txBox="1"/>
          <p:nvPr/>
        </p:nvSpPr>
        <p:spPr>
          <a:xfrm>
            <a:off x="876439" y="5833128"/>
            <a:ext cx="22765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/>
              <a:t>Cancún, Quintana Roo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7423" y="197890"/>
            <a:ext cx="988105" cy="15377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189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011687" y="432638"/>
            <a:ext cx="7760110" cy="9725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¿QUÉ HACE EL PROGRAMA DE </a:t>
            </a:r>
            <a:r>
              <a:rPr lang="es-ES" sz="2000" b="1" dirty="0">
                <a:solidFill>
                  <a:prstClr val="black"/>
                </a:solidFill>
                <a:latin typeface="+mj-lt"/>
              </a:rPr>
              <a:t>DESARROLLO </a:t>
            </a:r>
            <a:r>
              <a:rPr lang="es-ES" sz="2000" b="1" dirty="0" smtClean="0">
                <a:solidFill>
                  <a:prstClr val="black"/>
                </a:solidFill>
                <a:latin typeface="+mj-lt"/>
              </a:rPr>
              <a:t>INTEGRAL DE LAS JUVENTUDES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? </a:t>
            </a:r>
            <a:endParaRPr kumimoji="0" lang="es-ES" sz="20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</a:rPr>
              <a:t>NIVEL PROPÓSITO</a:t>
            </a:r>
            <a:r>
              <a:rPr kumimoji="0" lang="es-ES" sz="16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 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1023582" y="2131569"/>
            <a:ext cx="5076967" cy="15881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 smtClean="0">
                <a:latin typeface="+mj-lt"/>
                <a:cs typeface="Arial" panose="020B0604020202020204" pitchFamily="34" charset="0"/>
              </a:rPr>
              <a:t>El objetivo del programa es </a:t>
            </a:r>
            <a:r>
              <a:rPr lang="es-MX" dirty="0" smtClean="0">
                <a:latin typeface="+mj-lt"/>
                <a:cs typeface="Arial" panose="020B0604020202020204" pitchFamily="34" charset="0"/>
              </a:rPr>
              <a:t>impulsar el desarrollo integral de las juventudes mediante programas, políticas y acciones que promuevan su participación activa, el acceso a oportunidades educativas, culturales y laborales, así como el fortalecimiento de sus derechos, identidad y bienestar.</a:t>
            </a:r>
            <a:endParaRPr lang="es-ES_tradnl" dirty="0">
              <a:latin typeface="+mj-lt"/>
              <a:cs typeface="Arial" panose="020B06040202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="" xmlns:a16="http://schemas.microsoft.com/office/drawing/2014/main" id="{57679447-DBC3-61EC-5CF3-686D15EFCEEE}"/>
              </a:ext>
            </a:extLst>
          </p:cNvPr>
          <p:cNvSpPr txBox="1"/>
          <p:nvPr/>
        </p:nvSpPr>
        <p:spPr>
          <a:xfrm>
            <a:off x="1023582" y="4071316"/>
            <a:ext cx="5076967" cy="17420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>
                <a:latin typeface="+mj-lt"/>
              </a:rPr>
              <a:t>Para el 2025 se programó como meta anual atender a 14,050 jóvenes de manera </a:t>
            </a:r>
            <a:r>
              <a:rPr lang="es-ES_tradnl" dirty="0" smtClean="0">
                <a:latin typeface="+mj-lt"/>
              </a:rPr>
              <a:t>directa</a:t>
            </a:r>
            <a:r>
              <a:rPr lang="es-ES_tradnl" dirty="0">
                <a:latin typeface="+mj-lt"/>
              </a:rPr>
              <a:t>.</a:t>
            </a:r>
            <a:endParaRPr lang="es-ES_tradnl" dirty="0" smtClean="0">
              <a:latin typeface="+mj-lt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ES_tradnl" dirty="0" smtClean="0">
              <a:latin typeface="+mj-lt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dirty="0" smtClean="0">
                <a:latin typeface="+mj-lt"/>
              </a:rPr>
              <a:t>Por lo que en el cuarto trimestre se atendieron 3,244 jóvenes de manera directa, teniendo un acumulado trimestral de 101.38%.</a:t>
            </a: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82" y="129818"/>
            <a:ext cx="988105" cy="1537727"/>
          </a:xfrm>
          <a:prstGeom prst="rect">
            <a:avLst/>
          </a:prstGeom>
        </p:spPr>
      </p:pic>
      <p:graphicFrame>
        <p:nvGraphicFramePr>
          <p:cNvPr id="10" name="Gráfico 9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0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86322226"/>
              </p:ext>
            </p:extLst>
          </p:nvPr>
        </p:nvGraphicFramePr>
        <p:xfrm>
          <a:off x="6100548" y="1858983"/>
          <a:ext cx="5895833" cy="428251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1049645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679797" y="737949"/>
            <a:ext cx="6737159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¿</a:t>
            </a:r>
            <a:r>
              <a:rPr lang="es-ES" b="1" dirty="0" smtClean="0">
                <a:solidFill>
                  <a:prstClr val="black"/>
                </a:solidFill>
                <a:latin typeface="+mj-lt"/>
              </a:rPr>
              <a:t>QUÉ REALIZA LA UNIDAD DE ORIENTACIÓN Y BIENESTAR JUVENIL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?. </a:t>
            </a:r>
            <a:r>
              <a:rPr lang="es-ES" b="1" dirty="0">
                <a:solidFill>
                  <a:srgbClr val="00B0F0"/>
                </a:solidFill>
                <a:latin typeface="+mj-lt"/>
              </a:rPr>
              <a:t>NIVEL </a:t>
            </a:r>
            <a:r>
              <a:rPr lang="es-ES" b="1" dirty="0" smtClean="0">
                <a:solidFill>
                  <a:srgbClr val="00B0F0"/>
                </a:solidFill>
                <a:latin typeface="+mj-lt"/>
              </a:rPr>
              <a:t>COMPONENTE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CE5B76DA-97E2-86A8-0EC1-6997E22A0DCC}"/>
              </a:ext>
            </a:extLst>
          </p:cNvPr>
          <p:cNvSpPr txBox="1"/>
          <p:nvPr/>
        </p:nvSpPr>
        <p:spPr>
          <a:xfrm>
            <a:off x="1083009" y="2262325"/>
            <a:ext cx="5268036" cy="35640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 smtClean="0">
                <a:latin typeface="+mj-lt"/>
              </a:rPr>
              <a:t>Esta unidad brinda a las y los jóvenes en beneficio de su salud integral con énfasis en sus derechos sexuales y reproductivos así como actividades artísticas, deportivas, políticas y de cultura de paz con el objetivo de potencializar el desarrollo integral y en especial de quienes se encuentren en situación de vulnerabilidad.</a:t>
            </a: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s-MX" dirty="0" smtClean="0">
              <a:latin typeface="+mj-lt"/>
            </a:endParaRPr>
          </a:p>
          <a:p>
            <a:pPr algn="just">
              <a:lnSpc>
                <a:spcPct val="90000"/>
              </a:lnSpc>
              <a:spcAft>
                <a:spcPts val="600"/>
              </a:spcAft>
            </a:pPr>
            <a:endParaRPr lang="es-MX" dirty="0">
              <a:latin typeface="+mj-lt"/>
            </a:endParaRPr>
          </a:p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dirty="0" smtClean="0">
                <a:latin typeface="+mj-lt"/>
              </a:rPr>
              <a:t>En este trimestre se realizaron todas las actividades del componente </a:t>
            </a:r>
            <a:r>
              <a:rPr lang="es-MX" dirty="0">
                <a:latin typeface="+mj-lt"/>
              </a:rPr>
              <a:t>t</a:t>
            </a:r>
            <a:r>
              <a:rPr lang="es-MX" dirty="0" smtClean="0">
                <a:latin typeface="+mj-lt"/>
              </a:rPr>
              <a:t>eniendo </a:t>
            </a:r>
            <a:r>
              <a:rPr lang="es-MX" dirty="0">
                <a:latin typeface="+mj-lt"/>
              </a:rPr>
              <a:t>un avance trimestral del 100%, derivado a que se realizaron varias </a:t>
            </a:r>
            <a:r>
              <a:rPr lang="es-MX" dirty="0" smtClean="0">
                <a:latin typeface="+mj-lt"/>
              </a:rPr>
              <a:t>actividades: cine </a:t>
            </a:r>
            <a:r>
              <a:rPr lang="es-MX" dirty="0">
                <a:latin typeface="+mj-lt"/>
              </a:rPr>
              <a:t>por la paz, pláticas de prevención del suicidio.</a:t>
            </a:r>
            <a:endParaRPr lang="es-ES_tradnl" dirty="0">
              <a:latin typeface="+mj-lt"/>
            </a:endParaRPr>
          </a:p>
        </p:txBody>
      </p:sp>
      <p:pic>
        <p:nvPicPr>
          <p:cNvPr id="8" name="Imagen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3009" y="264550"/>
            <a:ext cx="988105" cy="1537727"/>
          </a:xfrm>
          <a:prstGeom prst="rect">
            <a:avLst/>
          </a:prstGeom>
        </p:spPr>
      </p:pic>
      <p:graphicFrame>
        <p:nvGraphicFramePr>
          <p:cNvPr id="6" name="Gráfico 5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1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93989948"/>
              </p:ext>
            </p:extLst>
          </p:nvPr>
        </p:nvGraphicFramePr>
        <p:xfrm>
          <a:off x="6787487" y="1649398"/>
          <a:ext cx="5258937" cy="4363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151105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1569493" y="412096"/>
            <a:ext cx="7560860" cy="5909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¿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QUÉ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ACTIVIDADES REALIZA </a:t>
            </a:r>
            <a:r>
              <a:rPr lang="es-ES_tradnl" sz="1800" b="1" dirty="0">
                <a:latin typeface="+mj-lt"/>
              </a:rPr>
              <a:t>LA </a:t>
            </a:r>
            <a:r>
              <a:rPr lang="es-ES_tradnl" b="1" dirty="0">
                <a:latin typeface="+mj-lt"/>
              </a:rPr>
              <a:t>UNIDAD DE ORIENTACIÓN Y BIENESTAR JUVENIL</a:t>
            </a:r>
            <a:r>
              <a:rPr lang="es-ES_tradnl" sz="1800" b="1" dirty="0">
                <a:latin typeface="+mj-lt"/>
              </a:rPr>
              <a:t>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j-lt"/>
              </a:rPr>
              <a:t>? 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</a:rPr>
              <a:t>NIVEL 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+mj-lt"/>
              </a:rPr>
              <a:t>ACTIVIDAD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929082" y="1300188"/>
            <a:ext cx="4814856" cy="18651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600" dirty="0" smtClean="0">
                <a:latin typeface="+mj-lt"/>
              </a:rPr>
              <a:t>La unidad de orientación y bienestar juvenil alcanzo una meta en la realización de </a:t>
            </a:r>
            <a:r>
              <a:rPr lang="es-ES_tradnl" sz="1600" b="1" dirty="0" smtClean="0">
                <a:latin typeface="+mj-lt"/>
              </a:rPr>
              <a:t>actividades de </a:t>
            </a:r>
            <a:r>
              <a:rPr lang="es-MX" sz="1600" b="1" dirty="0" smtClean="0">
                <a:latin typeface="+mj-lt"/>
              </a:rPr>
              <a:t>la igualdad, inclusión y no discriminación entre las juventudes </a:t>
            </a:r>
            <a:r>
              <a:rPr lang="es-ES_tradnl" sz="1600" dirty="0" smtClean="0">
                <a:latin typeface="+mj-lt"/>
              </a:rPr>
              <a:t>logrando el 150% del avance trimestral, </a:t>
            </a:r>
            <a:r>
              <a:rPr lang="es-MX" sz="1600" dirty="0">
                <a:latin typeface="+mj-lt"/>
              </a:rPr>
              <a:t>derivado a que se realizó la Plática “consentimiento: la clave de todo”, conversatorio “construyendo igualdad: voces por los derechos de las mujeres jóvenes</a:t>
            </a:r>
            <a:r>
              <a:rPr lang="es-MX" sz="1600" dirty="0" smtClean="0">
                <a:latin typeface="+mj-lt"/>
              </a:rPr>
              <a:t>”.</a:t>
            </a:r>
            <a:endParaRPr lang="es-MX" sz="1600" dirty="0"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929082" y="3419030"/>
            <a:ext cx="482546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600" b="1" dirty="0" smtClean="0">
                <a:latin typeface="+mj-lt"/>
              </a:rPr>
              <a:t>En el componente de bienestar juvenil y la vida digna, </a:t>
            </a:r>
            <a:r>
              <a:rPr lang="es-ES_tradnl" sz="1600" dirty="0" smtClean="0">
                <a:latin typeface="+mj-lt"/>
              </a:rPr>
              <a:t>se realizaron </a:t>
            </a:r>
            <a:r>
              <a:rPr lang="es-MX" sz="1600" dirty="0" smtClean="0">
                <a:latin typeface="+mj-lt"/>
              </a:rPr>
              <a:t>5 </a:t>
            </a:r>
            <a:r>
              <a:rPr lang="es-MX" sz="1600" dirty="0">
                <a:latin typeface="+mj-lt"/>
              </a:rPr>
              <a:t>actividades, obteniendo un avance trimestral el 125%, derivado a que se hicieron </a:t>
            </a:r>
            <a:r>
              <a:rPr lang="es-MX" sz="1600" dirty="0" smtClean="0">
                <a:latin typeface="+mj-lt"/>
              </a:rPr>
              <a:t>Pláticas </a:t>
            </a:r>
            <a:r>
              <a:rPr lang="es-MX" sz="1600" dirty="0">
                <a:latin typeface="+mj-lt"/>
              </a:rPr>
              <a:t>de prevención del suicidio, Festival por la prevención y la salud".</a:t>
            </a:r>
            <a:endParaRPr lang="es-ES_tradnl" sz="1600" dirty="0">
              <a:latin typeface="+mj-lt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44ACC865-58A2-EB98-D5C6-BDA23AAAD35C}"/>
              </a:ext>
            </a:extLst>
          </p:cNvPr>
          <p:cNvSpPr txBox="1"/>
          <p:nvPr/>
        </p:nvSpPr>
        <p:spPr>
          <a:xfrm>
            <a:off x="918472" y="4873075"/>
            <a:ext cx="4825466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ES_tradnl" sz="1600" dirty="0" smtClean="0">
                <a:latin typeface="+mj-lt"/>
              </a:rPr>
              <a:t>Para las actividades que promueven </a:t>
            </a:r>
            <a:r>
              <a:rPr lang="es-ES_tradnl" sz="1600" b="1" dirty="0" smtClean="0">
                <a:latin typeface="+mj-lt"/>
              </a:rPr>
              <a:t>la cultura de paz y seguridad </a:t>
            </a:r>
            <a:r>
              <a:rPr lang="es-MX" sz="1600" dirty="0" smtClean="0">
                <a:latin typeface="+mj-lt"/>
              </a:rPr>
              <a:t>se </a:t>
            </a:r>
            <a:r>
              <a:rPr lang="es-MX" sz="1600" dirty="0">
                <a:latin typeface="+mj-lt"/>
              </a:rPr>
              <a:t>realizaron </a:t>
            </a:r>
            <a:r>
              <a:rPr lang="es-MX" sz="1600" dirty="0" smtClean="0">
                <a:latin typeface="+mj-lt"/>
              </a:rPr>
              <a:t>2 actividades </a:t>
            </a:r>
            <a:r>
              <a:rPr lang="es-MX" sz="1600" dirty="0">
                <a:latin typeface="+mj-lt"/>
              </a:rPr>
              <a:t>derivado a que se realizaron </a:t>
            </a:r>
            <a:r>
              <a:rPr lang="es-MX" sz="1600" dirty="0" smtClean="0">
                <a:latin typeface="+mj-lt"/>
              </a:rPr>
              <a:t>actividades como "SUSTOS </a:t>
            </a:r>
            <a:r>
              <a:rPr lang="es-MX" sz="1600" dirty="0">
                <a:latin typeface="+mj-lt"/>
              </a:rPr>
              <a:t>FEST" y Cine por la Paz</a:t>
            </a:r>
            <a:endParaRPr lang="es-ES_tradnl" sz="1600" dirty="0">
              <a:latin typeface="+mj-lt"/>
            </a:endParaRPr>
          </a:p>
        </p:txBody>
      </p:sp>
      <p:graphicFrame>
        <p:nvGraphicFramePr>
          <p:cNvPr id="9" name="Gráfico 8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2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93250017"/>
              </p:ext>
            </p:extLst>
          </p:nvPr>
        </p:nvGraphicFramePr>
        <p:xfrm>
          <a:off x="5920323" y="1300188"/>
          <a:ext cx="6089707" cy="4610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94158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959320" y="346087"/>
            <a:ext cx="8360913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Unidad de Orientación y Bienestar Juvenil</a:t>
            </a:r>
          </a:p>
        </p:txBody>
      </p:sp>
      <p:pic>
        <p:nvPicPr>
          <p:cNvPr id="11" name="Google Shape;221;p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59320" y="1866391"/>
            <a:ext cx="3511676" cy="19296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267;p5"/>
          <p:cNvPicPr preferRelativeResize="0"/>
          <p:nvPr/>
        </p:nvPicPr>
        <p:blipFill rotWithShape="1">
          <a:blip r:embed="rId3">
            <a:alphaModFix/>
          </a:blip>
          <a:srcRect t="31593" b="17398"/>
          <a:stretch/>
        </p:blipFill>
        <p:spPr>
          <a:xfrm>
            <a:off x="4686680" y="1455992"/>
            <a:ext cx="3432084" cy="27504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56;p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265575" y="1478556"/>
            <a:ext cx="3637200" cy="2727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401;p8"/>
          <p:cNvPicPr preferRelativeResize="0"/>
          <p:nvPr/>
        </p:nvPicPr>
        <p:blipFill rotWithShape="1">
          <a:blip r:embed="rId5">
            <a:alphaModFix/>
          </a:blip>
          <a:srcRect t="15462"/>
          <a:stretch/>
        </p:blipFill>
        <p:spPr>
          <a:xfrm>
            <a:off x="1320927" y="4384817"/>
            <a:ext cx="3518153" cy="2124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402;p8"/>
          <p:cNvPicPr preferRelativeResize="0"/>
          <p:nvPr/>
        </p:nvPicPr>
        <p:blipFill rotWithShape="1">
          <a:blip r:embed="rId6">
            <a:alphaModFix/>
          </a:blip>
          <a:srcRect t="40796" b="8924"/>
          <a:stretch/>
        </p:blipFill>
        <p:spPr>
          <a:xfrm>
            <a:off x="6594764" y="4362253"/>
            <a:ext cx="3489411" cy="226361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35442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591155" y="395719"/>
            <a:ext cx="609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</a:t>
            </a: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REALIZA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 </a:t>
            </a:r>
            <a:r>
              <a:rPr lang="es-ES_tradnl" sz="2000" b="1" dirty="0"/>
              <a:t>LA UNIDAD DE SERVICIOS A LA JUVENTUD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</a:rPr>
              <a:t>? 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</a:rPr>
              <a:t>NIVEL COMPONENTE</a:t>
            </a:r>
            <a:r>
              <a:rPr lang="es-ES" sz="2000" b="1" dirty="0">
                <a:solidFill>
                  <a:prstClr val="black"/>
                </a:solidFill>
                <a:latin typeface="Calibri" panose="020F0502020204030204"/>
              </a:rPr>
              <a:t>.</a:t>
            </a:r>
            <a:r>
              <a:rPr kumimoji="0" lang="es-E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A2458DDE-51B3-CC09-7AE7-4D2077AEFF3B}"/>
              </a:ext>
            </a:extLst>
          </p:cNvPr>
          <p:cNvSpPr txBox="1"/>
          <p:nvPr/>
        </p:nvSpPr>
        <p:spPr>
          <a:xfrm>
            <a:off x="1088406" y="2324114"/>
            <a:ext cx="4751695" cy="1089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ES_tradnl" b="1" dirty="0" smtClean="0">
                <a:latin typeface="+mj-lt"/>
              </a:rPr>
              <a:t>La Unidad de Servicios a la Juventud </a:t>
            </a:r>
            <a:r>
              <a:rPr lang="es-ES_tradnl" dirty="0" smtClean="0">
                <a:latin typeface="+mj-lt"/>
              </a:rPr>
              <a:t>realiza actividades que </a:t>
            </a:r>
            <a:r>
              <a:rPr lang="es-MX" dirty="0" smtClean="0">
                <a:latin typeface="+mj-lt"/>
              </a:rPr>
              <a:t>fomentan el desarrollo académico, el trabajo digno, el emprendimiento y entornos sostenibles para las juventudes</a:t>
            </a:r>
            <a:r>
              <a:rPr lang="es-ES_tradnl" dirty="0" smtClean="0">
                <a:latin typeface="+mj-lt"/>
              </a:rPr>
              <a:t>. </a:t>
            </a:r>
            <a:r>
              <a:rPr lang="es-ES_tradnl" b="1" dirty="0" smtClean="0">
                <a:latin typeface="+mj-lt"/>
              </a:rPr>
              <a:t> </a:t>
            </a:r>
            <a:endParaRPr lang="es-ES_tradnl" dirty="0">
              <a:latin typeface="+mj-lt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="" xmlns:a16="http://schemas.microsoft.com/office/drawing/2014/main" id="{729168CB-BACC-404A-C171-61E69772B118}"/>
              </a:ext>
            </a:extLst>
          </p:cNvPr>
          <p:cNvSpPr txBox="1"/>
          <p:nvPr/>
        </p:nvSpPr>
        <p:spPr>
          <a:xfrm>
            <a:off x="1026990" y="3919853"/>
            <a:ext cx="481311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90000"/>
              </a:lnSpc>
              <a:spcAft>
                <a:spcPts val="600"/>
              </a:spcAft>
            </a:pPr>
            <a:r>
              <a:rPr lang="es-MX" dirty="0">
                <a:latin typeface="+mj-lt"/>
              </a:rPr>
              <a:t>Para este trimestre se realizaron </a:t>
            </a:r>
            <a:r>
              <a:rPr lang="es-MX" dirty="0" smtClean="0">
                <a:latin typeface="+mj-lt"/>
              </a:rPr>
              <a:t>12 </a:t>
            </a:r>
            <a:r>
              <a:rPr lang="es-MX" dirty="0">
                <a:latin typeface="+mj-lt"/>
              </a:rPr>
              <a:t>actividades de los cuales estaba planeado </a:t>
            </a:r>
            <a:r>
              <a:rPr lang="es-MX" dirty="0" smtClean="0">
                <a:latin typeface="+mj-lt"/>
              </a:rPr>
              <a:t>10, </a:t>
            </a:r>
            <a:r>
              <a:rPr lang="es-MX" dirty="0">
                <a:latin typeface="+mj-lt"/>
              </a:rPr>
              <a:t>teniendo un avance trimestral del </a:t>
            </a:r>
            <a:r>
              <a:rPr lang="es-MX" dirty="0" smtClean="0">
                <a:latin typeface="+mj-lt"/>
              </a:rPr>
              <a:t>120%. </a:t>
            </a:r>
            <a:r>
              <a:rPr lang="es-MX" dirty="0">
                <a:latin typeface="+mj-lt"/>
              </a:rPr>
              <a:t>Se hicieron mas actividades en la actividad de </a:t>
            </a:r>
            <a:r>
              <a:rPr lang="es-MX" dirty="0" smtClean="0">
                <a:latin typeface="+mj-lt"/>
              </a:rPr>
              <a:t>Participación Juvenil.</a:t>
            </a:r>
            <a:endParaRPr lang="es-ES_tradnl" dirty="0">
              <a:latin typeface="+mj-lt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3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70480374"/>
              </p:ext>
            </p:extLst>
          </p:nvPr>
        </p:nvGraphicFramePr>
        <p:xfrm>
          <a:off x="5840101" y="1561667"/>
          <a:ext cx="6171790" cy="45758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645269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="" xmlns:a16="http://schemas.microsoft.com/office/drawing/2014/main" id="{E9188C30-821C-8ED7-8D5E-71FE5D575173}"/>
              </a:ext>
            </a:extLst>
          </p:cNvPr>
          <p:cNvSpPr txBox="1"/>
          <p:nvPr/>
        </p:nvSpPr>
        <p:spPr>
          <a:xfrm>
            <a:off x="2201839" y="309320"/>
            <a:ext cx="6177886" cy="91717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¿QUÉ ACTIVIDADES REALIZA </a:t>
            </a:r>
            <a:r>
              <a:rPr lang="es-ES_tradnl" sz="1800" b="1" dirty="0" smtClean="0"/>
              <a:t>LA </a:t>
            </a:r>
            <a:r>
              <a:rPr lang="es-ES_tradnl" b="1" dirty="0" smtClean="0"/>
              <a:t>UNIDAD DE SERVICIOS A LA JUVENTUD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 </a:t>
            </a:r>
          </a:p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NIVEL ACTIVIDAD</a:t>
            </a:r>
            <a:r>
              <a:rPr kumimoji="0" lang="es-ES" sz="18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="" xmlns:a16="http://schemas.microsoft.com/office/drawing/2014/main" id="{2645553C-D24E-366F-4CA3-33C73DBFCE84}"/>
              </a:ext>
            </a:extLst>
          </p:cNvPr>
          <p:cNvSpPr txBox="1"/>
          <p:nvPr/>
        </p:nvSpPr>
        <p:spPr>
          <a:xfrm>
            <a:off x="812086" y="5079434"/>
            <a:ext cx="5200786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600" dirty="0" smtClean="0">
                <a:latin typeface="+mj-lt"/>
              </a:rPr>
              <a:t>En el indicador de </a:t>
            </a:r>
            <a:r>
              <a:rPr lang="es-MX" sz="1600" b="1" dirty="0" smtClean="0">
                <a:latin typeface="+mj-lt"/>
              </a:rPr>
              <a:t>sostenibilidad, la dignidad y adecuación de los entornos,</a:t>
            </a:r>
            <a:r>
              <a:rPr lang="es-MX" sz="1600" dirty="0">
                <a:latin typeface="+mj-lt"/>
              </a:rPr>
              <a:t> </a:t>
            </a:r>
            <a:r>
              <a:rPr lang="es-MX" sz="1600" dirty="0" smtClean="0">
                <a:latin typeface="+mj-lt"/>
              </a:rPr>
              <a:t>se realizó 1 actividad </a:t>
            </a:r>
            <a:r>
              <a:rPr lang="es-MX" sz="1600" dirty="0">
                <a:latin typeface="+mj-lt"/>
              </a:rPr>
              <a:t>de las que se tenia contemplado realizar 2</a:t>
            </a:r>
            <a:r>
              <a:rPr lang="es-MX" sz="1600" dirty="0" smtClean="0">
                <a:latin typeface="+mj-lt"/>
              </a:rPr>
              <a:t>, obteniendo </a:t>
            </a:r>
            <a:r>
              <a:rPr lang="es-MX" sz="1600" dirty="0">
                <a:latin typeface="+mj-lt"/>
              </a:rPr>
              <a:t>un avance trimestral del </a:t>
            </a:r>
            <a:r>
              <a:rPr lang="es-MX" sz="1600" dirty="0" smtClean="0">
                <a:latin typeface="+mj-lt"/>
              </a:rPr>
              <a:t>50% </a:t>
            </a:r>
            <a:r>
              <a:rPr lang="es-MX" sz="1600" dirty="0">
                <a:latin typeface="+mj-lt"/>
              </a:rPr>
              <a:t>en el cual se realizó </a:t>
            </a:r>
            <a:r>
              <a:rPr lang="es-MX" sz="1600" dirty="0" smtClean="0">
                <a:latin typeface="+mj-lt"/>
              </a:rPr>
              <a:t>Foro Ambiental “Transforma tu entorno”.</a:t>
            </a:r>
            <a:endParaRPr lang="es-ES_tradnl" sz="1600" dirty="0">
              <a:latin typeface="+mj-lt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="" xmlns:a16="http://schemas.microsoft.com/office/drawing/2014/main" id="{DC0BDC34-5611-824A-BB27-FA22ED7B6941}"/>
              </a:ext>
            </a:extLst>
          </p:cNvPr>
          <p:cNvSpPr txBox="1"/>
          <p:nvPr/>
        </p:nvSpPr>
        <p:spPr>
          <a:xfrm>
            <a:off x="812086" y="1384004"/>
            <a:ext cx="5200787" cy="14219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600" dirty="0">
                <a:latin typeface="+mj-lt"/>
              </a:rPr>
              <a:t>En este </a:t>
            </a:r>
            <a:r>
              <a:rPr lang="es-MX" sz="1600" dirty="0" smtClean="0">
                <a:latin typeface="+mj-lt"/>
              </a:rPr>
              <a:t>indicador de </a:t>
            </a:r>
            <a:r>
              <a:rPr lang="es-MX" sz="1600" b="1" dirty="0" smtClean="0">
                <a:latin typeface="+mj-lt"/>
              </a:rPr>
              <a:t>Educación, emprendimiento y el trabajo digno de las juventudes</a:t>
            </a:r>
            <a:r>
              <a:rPr lang="es-MX" sz="1600" dirty="0" smtClean="0">
                <a:latin typeface="+mj-lt"/>
              </a:rPr>
              <a:t>, tenia como meta </a:t>
            </a:r>
            <a:r>
              <a:rPr lang="es-MX" sz="1600" dirty="0">
                <a:latin typeface="+mj-lt"/>
              </a:rPr>
              <a:t>realizar </a:t>
            </a:r>
            <a:r>
              <a:rPr lang="es-MX" sz="1600" dirty="0" smtClean="0">
                <a:latin typeface="+mj-lt"/>
              </a:rPr>
              <a:t>5 </a:t>
            </a:r>
            <a:r>
              <a:rPr lang="es-MX" sz="1600" dirty="0">
                <a:latin typeface="+mj-lt"/>
              </a:rPr>
              <a:t>actividades en el cual se obtuvo un avance trimestral del 100</a:t>
            </a:r>
            <a:r>
              <a:rPr lang="es-MX" sz="1600" dirty="0" smtClean="0">
                <a:latin typeface="+mj-lt"/>
              </a:rPr>
              <a:t>%, </a:t>
            </a:r>
            <a:r>
              <a:rPr lang="es-MX" sz="1600" dirty="0">
                <a:latin typeface="+mj-lt"/>
              </a:rPr>
              <a:t>realizando actividades  como Platicas de </a:t>
            </a:r>
            <a:r>
              <a:rPr lang="es-MX" sz="1600" dirty="0" smtClean="0">
                <a:latin typeface="+mj-lt"/>
              </a:rPr>
              <a:t>Emprendimiento, Entrega </a:t>
            </a:r>
            <a:r>
              <a:rPr lang="es-MX" sz="1600" dirty="0">
                <a:latin typeface="+mj-lt"/>
              </a:rPr>
              <a:t>de Computadoras "Juventud es Poder Conectar", y tarjeta Juventud es Poder.</a:t>
            </a:r>
            <a:endParaRPr lang="es-ES_tradnl" sz="1600" dirty="0">
              <a:latin typeface="+mj-lt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="" xmlns:a16="http://schemas.microsoft.com/office/drawing/2014/main" id="{96A10BD2-054E-4506-CAA1-D7B7C6DA0EAC}"/>
              </a:ext>
            </a:extLst>
          </p:cNvPr>
          <p:cNvSpPr txBox="1"/>
          <p:nvPr/>
        </p:nvSpPr>
        <p:spPr>
          <a:xfrm>
            <a:off x="812085" y="3231719"/>
            <a:ext cx="5200787" cy="16435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9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s-MX" sz="1600" dirty="0" smtClean="0">
                <a:latin typeface="+mj-lt"/>
              </a:rPr>
              <a:t>En el indicador que </a:t>
            </a:r>
            <a:r>
              <a:rPr lang="es-MX" sz="1600" b="1" dirty="0" smtClean="0">
                <a:latin typeface="+mj-lt"/>
              </a:rPr>
              <a:t>fomenten la participación ciudadana y formulación de políticas públicas</a:t>
            </a:r>
            <a:r>
              <a:rPr lang="es-MX" sz="1600" dirty="0" smtClean="0">
                <a:latin typeface="+mj-lt"/>
              </a:rPr>
              <a:t>, se </a:t>
            </a:r>
            <a:r>
              <a:rPr lang="es-MX" sz="1600" dirty="0">
                <a:latin typeface="+mj-lt"/>
              </a:rPr>
              <a:t>tenia contemplado realizar </a:t>
            </a:r>
            <a:r>
              <a:rPr lang="es-MX" sz="1600" dirty="0" smtClean="0">
                <a:latin typeface="+mj-lt"/>
              </a:rPr>
              <a:t>3 </a:t>
            </a:r>
            <a:r>
              <a:rPr lang="es-MX" sz="1600" dirty="0">
                <a:latin typeface="+mj-lt"/>
              </a:rPr>
              <a:t>actividades en el cual se </a:t>
            </a:r>
            <a:r>
              <a:rPr lang="es-MX" sz="1600" dirty="0" smtClean="0">
                <a:latin typeface="+mj-lt"/>
              </a:rPr>
              <a:t>realizaron 6 </a:t>
            </a:r>
            <a:r>
              <a:rPr lang="es-MX" sz="1600" dirty="0">
                <a:latin typeface="+mj-lt"/>
              </a:rPr>
              <a:t>actividades, derivado a que se hicieron varias entregas de la Tarjeta Juventud es Poder, </a:t>
            </a:r>
            <a:r>
              <a:rPr lang="es-MX" sz="1600" dirty="0" smtClean="0">
                <a:latin typeface="+mj-lt"/>
              </a:rPr>
              <a:t>Debate Político, Comité Juvenil Universitario, obteniendo un avance trimestral de 200%.</a:t>
            </a:r>
            <a:endParaRPr lang="es-ES_tradnl" sz="1600" dirty="0">
              <a:latin typeface="+mj-lt"/>
            </a:endParaRPr>
          </a:p>
        </p:txBody>
      </p:sp>
      <p:graphicFrame>
        <p:nvGraphicFramePr>
          <p:cNvPr id="8" name="Gráfico 7">
            <a:extLst>
              <a:ext uri="{FF2B5EF4-FFF2-40B4-BE49-F238E27FC236}">
                <a16:creationId xmlns:lc="http://schemas.openxmlformats.org/drawingml/2006/lockedCanvas" xmlns:a16="http://schemas.microsoft.com/office/drawing/2014/main" xmlns="" xmlns:xdr="http://schemas.openxmlformats.org/drawingml/2006/spreadsheetDrawing" id="{00000000-0008-0000-0400-000003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336525"/>
              </p:ext>
            </p:extLst>
          </p:nvPr>
        </p:nvGraphicFramePr>
        <p:xfrm>
          <a:off x="5832763" y="1471191"/>
          <a:ext cx="6192981" cy="46109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047111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>
            <a:extLst>
              <a:ext uri="{FF2B5EF4-FFF2-40B4-BE49-F238E27FC236}">
                <a16:creationId xmlns="" xmlns:a16="http://schemas.microsoft.com/office/drawing/2014/main" id="{93660083-018D-4F9E-81A3-A28562A81E90}"/>
              </a:ext>
            </a:extLst>
          </p:cNvPr>
          <p:cNvSpPr/>
          <p:nvPr/>
        </p:nvSpPr>
        <p:spPr>
          <a:xfrm>
            <a:off x="1091821" y="92310"/>
            <a:ext cx="7920540" cy="95410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anose="020B0A04020102020204" pitchFamily="34" charset="0"/>
              </a:rPr>
              <a:t>Evidencias Fotográficas de la Unidad de Servicios a la Juventud</a:t>
            </a:r>
          </a:p>
        </p:txBody>
      </p:sp>
      <p:pic>
        <p:nvPicPr>
          <p:cNvPr id="11" name="Google Shape;630;g3b3b23ef777_3_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972853" y="3796145"/>
            <a:ext cx="3234316" cy="2501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76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9357" y="4045527"/>
            <a:ext cx="3267657" cy="2493818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812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128584" y="1283695"/>
            <a:ext cx="3183401" cy="2011933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859;g3b3684a8bfb_0_176"/>
          <p:cNvPicPr preferRelativeResize="0"/>
          <p:nvPr/>
        </p:nvPicPr>
        <p:blipFill rotWithShape="1">
          <a:blip r:embed="rId5">
            <a:alphaModFix/>
          </a:blip>
          <a:srcRect r="9082" b="13186"/>
          <a:stretch/>
        </p:blipFill>
        <p:spPr>
          <a:xfrm>
            <a:off x="972853" y="1159220"/>
            <a:ext cx="2936970" cy="20411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Google Shape;995;g3b3684a8bfb_0_22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059382" y="1193641"/>
            <a:ext cx="3522474" cy="2394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996;g3b3684a8bfb_0_22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879202" y="3532907"/>
            <a:ext cx="4030077" cy="24594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7323194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19884</TotalTime>
  <Words>770</Words>
  <Application>Microsoft Office PowerPoint</Application>
  <PresentationFormat>Panorámica</PresentationFormat>
  <Paragraphs>74</Paragraphs>
  <Slides>8</Slides>
  <Notes>5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8</vt:i4>
      </vt:variant>
    </vt:vector>
  </HeadingPairs>
  <TitlesOfParts>
    <vt:vector size="13" baseType="lpstr">
      <vt:lpstr>Arial</vt:lpstr>
      <vt:lpstr>Arial Black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Enrique Eduardo Encalada Sánchez</dc:creator>
  <cp:lastModifiedBy>IMJUVE</cp:lastModifiedBy>
  <cp:revision>481</cp:revision>
  <cp:lastPrinted>2023-10-23T15:46:16Z</cp:lastPrinted>
  <dcterms:created xsi:type="dcterms:W3CDTF">2021-04-16T16:11:05Z</dcterms:created>
  <dcterms:modified xsi:type="dcterms:W3CDTF">2026-01-15T19:24:49Z</dcterms:modified>
</cp:coreProperties>
</file>